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2" r:id="rId3"/>
    <p:sldId id="263" r:id="rId4"/>
    <p:sldId id="275" r:id="rId5"/>
    <p:sldId id="274" r:id="rId6"/>
    <p:sldId id="276" r:id="rId7"/>
    <p:sldId id="277" r:id="rId8"/>
    <p:sldId id="278" r:id="rId9"/>
    <p:sldId id="279" r:id="rId10"/>
    <p:sldId id="283" r:id="rId11"/>
    <p:sldId id="281" r:id="rId12"/>
    <p:sldId id="285" r:id="rId13"/>
    <p:sldId id="284" r:id="rId14"/>
    <p:sldId id="273" r:id="rId15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96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7714" autoAdjust="0"/>
  </p:normalViewPr>
  <p:slideViewPr>
    <p:cSldViewPr>
      <p:cViewPr varScale="1">
        <p:scale>
          <a:sx n="74" d="100"/>
          <a:sy n="74" d="100"/>
        </p:scale>
        <p:origin x="151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BD92E-11B4-4E50-87AC-BFE25D5B44D7}" type="datetimeFigureOut">
              <a:rPr lang="cs-CZ" smtClean="0"/>
              <a:t>1. 6. 2016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EB965-2240-41B4-A007-639C366604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413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C633949-4E4B-4AEB-9CE7-91918ADEEBCC}" type="datetimeFigureOut">
              <a:rPr lang="cs-CZ"/>
              <a:pPr>
                <a:defRPr/>
              </a:pPr>
              <a:t>1. 6. 2016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642B231-0557-4C09-A458-E88E2D46873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82921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2B231-0557-4C09-A458-E88E2D468732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57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2B231-0557-4C09-A458-E88E2D468732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729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2B231-0557-4C09-A458-E88E2D468732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7301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7" descr="1600×1200_UP_-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975199"/>
            <a:ext cx="7772400" cy="1470025"/>
          </a:xfrm>
        </p:spPr>
        <p:txBody>
          <a:bodyPr anchor="b"/>
          <a:lstStyle>
            <a:lvl1pPr algn="ctr">
              <a:defRPr sz="7000" b="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301208"/>
            <a:ext cx="7776864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65E3E243-1AEA-4FAA-B495-A1555346E2D7}" type="datetime1">
              <a:rPr lang="cs-CZ"/>
              <a:pPr>
                <a:defRPr/>
              </a:pPr>
              <a:t>1. 6. 2016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999999"/>
                </a:solidFill>
              </a:defRPr>
            </a:lvl1pPr>
          </a:lstStyle>
          <a:p>
            <a:pPr>
              <a:defRPr/>
            </a:pPr>
            <a:fld id="{853DA629-D3B3-49B5-BD5A-A5637C78E7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á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695279"/>
            <a:ext cx="8134672" cy="1470025"/>
          </a:xfrm>
        </p:spPr>
        <p:txBody>
          <a:bodyPr anchor="b"/>
          <a:lstStyle>
            <a:lvl1pPr algn="l">
              <a:defRPr sz="7000" b="0">
                <a:solidFill>
                  <a:srgbClr val="999999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E72A7-2AB9-447C-A14E-9E09C63F5A5B}" type="datetime1">
              <a:rPr lang="cs-CZ"/>
              <a:pPr>
                <a:defRPr/>
              </a:pPr>
              <a:t>1. 6. 2016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FD442-C700-4F2F-873B-B0C81A5760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0000">
              <a:defRPr/>
            </a:lvl1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387A5-492F-4C56-880D-A6BD89FA1F89}" type="datetime1">
              <a:rPr lang="cs-CZ"/>
              <a:pPr>
                <a:defRPr/>
              </a:pPr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D60A-37A9-4939-B6D6-B2D7779A73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1600×1200_UP_-02opr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2195513" y="188913"/>
            <a:ext cx="662463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84213" y="1700213"/>
            <a:ext cx="8135937" cy="442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4213" y="6516688"/>
            <a:ext cx="935037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86F61C-A7FA-4D47-B3CB-0F36C75FF62F}" type="datetime1">
              <a:rPr lang="cs-CZ"/>
              <a:pPr>
                <a:defRPr/>
              </a:pPr>
              <a:t>1. 6. 2016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39975" y="6516688"/>
            <a:ext cx="396081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692275" y="6516688"/>
            <a:ext cx="576263" cy="287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56F1E5-1761-4C62-84A6-9B9FE1F3DD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4000" b="1" kern="1200">
          <a:solidFill>
            <a:srgbClr val="001E96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1E96"/>
          </a:solidFill>
          <a:latin typeface="Calibri" pitchFamily="34" charset="0"/>
        </a:defRPr>
      </a:lvl9pPr>
    </p:titleStyle>
    <p:bodyStyle>
      <a:lvl1pPr marL="358775" indent="-358775" algn="l" rtl="0" fontAlgn="base">
        <a:spcBef>
          <a:spcPts val="1200"/>
        </a:spcBef>
        <a:spcAft>
          <a:spcPct val="0"/>
        </a:spcAft>
        <a:buClr>
          <a:srgbClr val="001E96"/>
        </a:buClr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358775" algn="l" rtl="0" fontAlgn="base">
        <a:spcBef>
          <a:spcPts val="600"/>
        </a:spcBef>
        <a:spcAft>
          <a:spcPct val="0"/>
        </a:spcAft>
        <a:buClr>
          <a:srgbClr val="001E96"/>
        </a:buClr>
        <a:buSzPct val="120000"/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358775" indent="-358775" algn="l" rtl="0" fontAlgn="base">
        <a:spcBef>
          <a:spcPts val="6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>
          <a:xfrm>
            <a:off x="539552" y="3717032"/>
            <a:ext cx="7920880" cy="1008112"/>
          </a:xfrm>
        </p:spPr>
        <p:txBody>
          <a:bodyPr/>
          <a:lstStyle/>
          <a:p>
            <a:r>
              <a:rPr lang="cs-CZ" b="1" dirty="0" smtClean="0"/>
              <a:t>Rekvalifikace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 bwMode="auto">
          <a:xfrm>
            <a:off x="323528" y="4941168"/>
            <a:ext cx="8479853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 rtl="0" fontAlgn="base">
              <a:spcBef>
                <a:spcPts val="1200"/>
              </a:spcBef>
              <a:spcAft>
                <a:spcPct val="0"/>
              </a:spcAft>
              <a:buClr>
                <a:srgbClr val="001E96"/>
              </a:buClr>
              <a:buFont typeface="Arial" charset="0"/>
              <a:buNone/>
              <a:defRPr sz="3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ts val="600"/>
              </a:spcBef>
              <a:spcAft>
                <a:spcPct val="0"/>
              </a:spcAft>
              <a:buClr>
                <a:srgbClr val="001E96"/>
              </a:buClr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ts val="600"/>
              </a:spcBef>
              <a:spcAft>
                <a:spcPct val="0"/>
              </a:spcAft>
              <a:buClr>
                <a:srgbClr val="001E96"/>
              </a:buClr>
              <a:buSzPct val="120000"/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ts val="6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ts val="6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dirty="0" smtClean="0">
                <a:solidFill>
                  <a:srgbClr val="001E96"/>
                </a:solidFill>
              </a:rPr>
              <a:t>Řidičské průkazy skupin C,D</a:t>
            </a:r>
          </a:p>
          <a:p>
            <a:r>
              <a:rPr lang="cs-CZ" sz="3600" dirty="0" smtClean="0">
                <a:solidFill>
                  <a:srgbClr val="001E96"/>
                </a:solidFill>
              </a:rPr>
              <a:t>Profesní průkazy </a:t>
            </a:r>
            <a:endParaRPr lang="cs-CZ" sz="3600" dirty="0">
              <a:solidFill>
                <a:srgbClr val="001E9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1" y="1988839"/>
            <a:ext cx="7920880" cy="4137323"/>
          </a:xfrm>
        </p:spPr>
        <p:txBody>
          <a:bodyPr/>
          <a:lstStyle/>
          <a:p>
            <a:pPr marL="0" indent="0" algn="just"/>
            <a:r>
              <a:rPr lang="cs-CZ" sz="2400" b="1" dirty="0" smtClean="0"/>
              <a:t>Úřad práce ČR, Krajská pobočka v Ústí nad Labem realizuje od roku 2014 rekvalifikace zaměřené na získání řidičských a profesních průkazů pouze formou Zvolené rekvalifikace.</a:t>
            </a:r>
          </a:p>
        </p:txBody>
      </p:sp>
    </p:spTree>
    <p:extLst>
      <p:ext uri="{BB962C8B-B14F-4D97-AF65-F5344CB8AC3E}">
        <p14:creationId xmlns:p14="http://schemas.microsoft.com/office/powerpoint/2010/main" val="202357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1" y="548680"/>
            <a:ext cx="6480720" cy="936104"/>
          </a:xfrm>
        </p:spPr>
        <p:txBody>
          <a:bodyPr/>
          <a:lstStyle/>
          <a:p>
            <a:pPr algn="l"/>
            <a:r>
              <a:rPr lang="cs-CZ" sz="2800" dirty="0" smtClean="0"/>
              <a:t>Statistika zvolených rekvalifikací</a:t>
            </a:r>
            <a:br>
              <a:rPr lang="cs-CZ" sz="2800" dirty="0" smtClean="0"/>
            </a:br>
            <a:r>
              <a:rPr lang="cs-CZ" sz="2800" dirty="0" smtClean="0"/>
              <a:t>Řidičské a Profesní průkazy</a:t>
            </a:r>
            <a:endParaRPr lang="cs-CZ" sz="2800" dirty="0"/>
          </a:p>
        </p:txBody>
      </p:sp>
      <p:pic>
        <p:nvPicPr>
          <p:cNvPr id="1231" name="Picture 2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9138"/>
            <a:ext cx="7921254" cy="364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9004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988840"/>
            <a:ext cx="7920879" cy="364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8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408390" cy="576064"/>
          </a:xfrm>
        </p:spPr>
        <p:txBody>
          <a:bodyPr/>
          <a:lstStyle/>
          <a:p>
            <a:pPr algn="l"/>
            <a:r>
              <a:rPr lang="cs-CZ" sz="2800" dirty="0" smtClean="0"/>
              <a:t>Požadavky zaměstnavatelů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4213" y="1988839"/>
            <a:ext cx="7848227" cy="4320481"/>
          </a:xfrm>
        </p:spPr>
        <p:txBody>
          <a:bodyPr/>
          <a:lstStyle/>
          <a:p>
            <a:r>
              <a:rPr lang="cs-CZ" sz="2400" b="1" dirty="0" smtClean="0">
                <a:solidFill>
                  <a:srgbClr val="001E96"/>
                </a:solidFill>
              </a:rPr>
              <a:t>Volná pracovní místa hlášená úřadu práce</a:t>
            </a:r>
          </a:p>
          <a:p>
            <a:pPr marL="0" indent="0" algn="just">
              <a:spcBef>
                <a:spcPts val="1800"/>
              </a:spcBef>
            </a:pPr>
            <a:r>
              <a:rPr lang="cs-CZ" sz="2400" b="1" dirty="0" smtClean="0"/>
              <a:t>Pokud hlásí zaměstnavatelé volné pracovní místo na pozici řidiče, jedním z požadavků často bývá 2 – 3 letá praxe v řízení.</a:t>
            </a:r>
            <a:endParaRPr lang="cs-CZ" sz="2400" b="1" dirty="0"/>
          </a:p>
          <a:p>
            <a:pPr marL="0" indent="0">
              <a:spcBef>
                <a:spcPts val="1800"/>
              </a:spcBef>
            </a:pPr>
            <a:r>
              <a:rPr lang="cs-CZ" sz="2400" b="1" dirty="0" smtClean="0">
                <a:solidFill>
                  <a:srgbClr val="001E96"/>
                </a:solidFill>
              </a:rPr>
              <a:t>Potvrzení pro účely Zvolené rekvalifikace/Přísliby zaměstnání</a:t>
            </a:r>
          </a:p>
          <a:p>
            <a:pPr marL="0" indent="0" algn="just">
              <a:spcBef>
                <a:spcPts val="1800"/>
              </a:spcBef>
            </a:pPr>
            <a:r>
              <a:rPr lang="cs-CZ" sz="2400" b="1" dirty="0" smtClean="0"/>
              <a:t>Potenciální zaměstnavatelé jsou ochotni absolventa rekvalifikace přijmout ihned po dokončení rekvalifikace bez praxe.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71428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3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8134350" cy="3816424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rgbClr val="001E96"/>
                </a:solidFill>
              </a:rPr>
              <a:t>Děkuji za pozornost.</a:t>
            </a:r>
            <a:r>
              <a:rPr lang="cs-CZ" dirty="0" smtClean="0">
                <a:solidFill>
                  <a:srgbClr val="00B0F0"/>
                </a:solidFill>
              </a:rPr>
              <a:t/>
            </a:r>
            <a:br>
              <a:rPr lang="cs-CZ" dirty="0" smtClean="0">
                <a:solidFill>
                  <a:srgbClr val="00B0F0"/>
                </a:solidFill>
              </a:rPr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sz="1600" dirty="0" smtClean="0">
                <a:latin typeface="+mn-lt"/>
              </a:rPr>
              <a:t/>
            </a:r>
            <a:br>
              <a:rPr lang="cs-CZ" sz="1600" dirty="0" smtClean="0">
                <a:latin typeface="+mn-lt"/>
              </a:rPr>
            </a:b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275810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 txBox="1">
            <a:spLocks/>
          </p:cNvSpPr>
          <p:nvPr/>
        </p:nvSpPr>
        <p:spPr>
          <a:xfrm>
            <a:off x="611559" y="1988839"/>
            <a:ext cx="7920881" cy="4137323"/>
          </a:xfrm>
          <a:prstGeom prst="rect">
            <a:avLst/>
          </a:prstGeom>
        </p:spPr>
        <p:txBody>
          <a:bodyPr/>
          <a:lstStyle>
            <a:lvl1pPr marL="358775" indent="-358775" algn="l" rtl="0" fontAlgn="base">
              <a:spcBef>
                <a:spcPts val="1200"/>
              </a:spcBef>
              <a:spcAft>
                <a:spcPct val="0"/>
              </a:spcAft>
              <a:buClr>
                <a:srgbClr val="001E96"/>
              </a:buClr>
              <a:buFont typeface="Arial" charset="0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358775" algn="l" rtl="0" fontAlgn="base">
              <a:spcBef>
                <a:spcPts val="600"/>
              </a:spcBef>
              <a:spcAft>
                <a:spcPct val="0"/>
              </a:spcAft>
              <a:buClr>
                <a:srgbClr val="001E96"/>
              </a:buClr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8775" indent="-358775" algn="l" rtl="0" fontAlgn="base">
              <a:spcBef>
                <a:spcPts val="600"/>
              </a:spcBef>
              <a:spcAft>
                <a:spcPct val="0"/>
              </a:spcAft>
              <a:buClr>
                <a:srgbClr val="001E96"/>
              </a:buClr>
              <a:buSzPct val="120000"/>
              <a:buFont typeface="Arial" charset="0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58775" indent="-358775" algn="l" rtl="0" fontAlgn="base">
              <a:spcBef>
                <a:spcPts val="60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58775" indent="-358775" algn="l" rtl="0" fontAlgn="base">
              <a:spcBef>
                <a:spcPts val="60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cs-CZ" sz="3000" b="1" dirty="0" smtClean="0">
                <a:solidFill>
                  <a:srgbClr val="001E96"/>
                </a:solidFill>
              </a:rPr>
              <a:t>Legislativní rámec rekvalifikací</a:t>
            </a:r>
          </a:p>
          <a:p>
            <a:pPr marL="342900" indent="-34290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cs-CZ" sz="3000" b="1" dirty="0" smtClean="0">
                <a:solidFill>
                  <a:srgbClr val="001E96"/>
                </a:solidFill>
              </a:rPr>
              <a:t>Rekvalifikace zabezpečovaná úřadem práce</a:t>
            </a:r>
          </a:p>
          <a:p>
            <a:pPr marL="342900" indent="-34290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cs-CZ" sz="3000" b="1" dirty="0" smtClean="0">
                <a:solidFill>
                  <a:srgbClr val="001E96"/>
                </a:solidFill>
              </a:rPr>
              <a:t>Zvolená rekvalifikace</a:t>
            </a:r>
          </a:p>
          <a:p>
            <a:pPr marL="342900" indent="-34290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cs-CZ" sz="3000" b="1" dirty="0" smtClean="0">
                <a:solidFill>
                  <a:srgbClr val="001E96"/>
                </a:solidFill>
              </a:rPr>
              <a:t>Statistiky rekvalifikací – Řidičské průkazy, Profesní průkazy</a:t>
            </a:r>
          </a:p>
          <a:p>
            <a:pPr marL="342900" indent="-342900" algn="just">
              <a:spcBef>
                <a:spcPts val="1800"/>
              </a:spcBef>
              <a:buFont typeface="Arial" pitchFamily="34" charset="0"/>
              <a:buChar char="•"/>
            </a:pPr>
            <a:r>
              <a:rPr lang="cs-CZ" sz="3000" b="1" dirty="0">
                <a:solidFill>
                  <a:srgbClr val="001E96"/>
                </a:solidFill>
              </a:rPr>
              <a:t>Požadavky </a:t>
            </a:r>
            <a:r>
              <a:rPr lang="cs-CZ" sz="3000" b="1" dirty="0" smtClean="0">
                <a:solidFill>
                  <a:srgbClr val="001E96"/>
                </a:solidFill>
              </a:rPr>
              <a:t>zaměstnavatelů</a:t>
            </a:r>
            <a:endParaRPr lang="cs-CZ" sz="3000" b="1" dirty="0">
              <a:solidFill>
                <a:srgbClr val="001E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16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3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048672" cy="719807"/>
          </a:xfrm>
        </p:spPr>
        <p:txBody>
          <a:bodyPr/>
          <a:lstStyle/>
          <a:p>
            <a:pPr algn="l"/>
            <a:r>
              <a:rPr lang="cs-CZ" sz="2800" dirty="0" smtClean="0"/>
              <a:t>Legislativní rámec rekvalifikací 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11560" y="1988840"/>
            <a:ext cx="7920880" cy="4320480"/>
          </a:xfrm>
        </p:spPr>
        <p:txBody>
          <a:bodyPr/>
          <a:lstStyle/>
          <a:p>
            <a:pPr marL="1225" indent="0"/>
            <a:r>
              <a:rPr lang="cs-CZ" sz="3800" b="1" dirty="0" smtClean="0"/>
              <a:t>Zákon č. 435/2004 Sb.,</a:t>
            </a:r>
          </a:p>
          <a:p>
            <a:pPr marL="1225" indent="0">
              <a:spcBef>
                <a:spcPts val="0"/>
              </a:spcBef>
            </a:pPr>
            <a:r>
              <a:rPr lang="cs-CZ" sz="2200" b="1" dirty="0" smtClean="0"/>
              <a:t>o zaměstnanosti, v platném znění, (§ 108 - § 110)</a:t>
            </a:r>
          </a:p>
          <a:p>
            <a:pPr marL="1225" indent="0">
              <a:spcBef>
                <a:spcPts val="0"/>
              </a:spcBef>
            </a:pPr>
            <a:endParaRPr lang="cs-CZ" sz="2200" b="1" dirty="0"/>
          </a:p>
          <a:p>
            <a:pPr marL="1225" indent="0">
              <a:spcBef>
                <a:spcPts val="0"/>
              </a:spcBef>
            </a:pPr>
            <a:endParaRPr lang="cs-CZ" sz="2200" b="1" dirty="0" smtClean="0"/>
          </a:p>
          <a:p>
            <a:pPr marL="1225" indent="0">
              <a:spcBef>
                <a:spcPts val="0"/>
              </a:spcBef>
            </a:pPr>
            <a:r>
              <a:rPr lang="cs-CZ" sz="3800" b="1" dirty="0" smtClean="0"/>
              <a:t>Vyhláška č. 519/2004 Sb.,</a:t>
            </a:r>
            <a:r>
              <a:rPr lang="cs-CZ" sz="2200" b="1" dirty="0" smtClean="0"/>
              <a:t> </a:t>
            </a:r>
          </a:p>
          <a:p>
            <a:pPr marL="1225" indent="0">
              <a:spcBef>
                <a:spcPts val="0"/>
              </a:spcBef>
            </a:pPr>
            <a:r>
              <a:rPr lang="cs-CZ" sz="2200" b="1" dirty="0"/>
              <a:t>v platném znění</a:t>
            </a: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236539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59" y="1988839"/>
            <a:ext cx="7920881" cy="4137323"/>
          </a:xfrm>
        </p:spPr>
        <p:txBody>
          <a:bodyPr/>
          <a:lstStyle/>
          <a:p>
            <a:pPr marL="0" indent="0" algn="just"/>
            <a:r>
              <a:rPr lang="cs-CZ" sz="2400" b="1" dirty="0" smtClean="0"/>
              <a:t>Úřad ČR, Krajská pobočka v Ústí nad Labem realizuje rekvalifikace uchazečů o zaměstnání nebo zájemců o zaměstnání dvěma způsoby:</a:t>
            </a:r>
          </a:p>
          <a:p>
            <a:pPr marL="0" indent="0" algn="just"/>
            <a:endParaRPr lang="cs-CZ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sz="2400" b="1" dirty="0" smtClean="0"/>
              <a:t>Rekvalifikace zabezpečovaná úřadem práce (§ 109 zákona)</a:t>
            </a:r>
          </a:p>
          <a:p>
            <a:pPr marL="0" indent="0"/>
            <a:endParaRPr lang="cs-CZ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sz="2400" b="1" dirty="0" smtClean="0"/>
              <a:t>Zvolená rekvalifikace (§ 109a zákona)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21147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408613" cy="1007839"/>
          </a:xfrm>
        </p:spPr>
        <p:txBody>
          <a:bodyPr/>
          <a:lstStyle/>
          <a:p>
            <a:pPr algn="l"/>
            <a:r>
              <a:rPr lang="cs-CZ" sz="2800" dirty="0" smtClean="0"/>
              <a:t>Rekvalifikace zabezpečovaná úřadem práce (§ 109)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7920235" cy="3889027"/>
          </a:xfrm>
        </p:spPr>
        <p:txBody>
          <a:bodyPr/>
          <a:lstStyle/>
          <a:p>
            <a:pPr marL="0" indent="0" algn="just"/>
            <a:r>
              <a:rPr lang="cs-CZ" sz="2400" b="1" dirty="0"/>
              <a:t>Rekvalifikace se uskutečňuje na základě dohody </a:t>
            </a:r>
            <a:r>
              <a:rPr lang="cs-CZ" sz="2400" b="1" dirty="0" smtClean="0"/>
              <a:t>mezi Úřadem </a:t>
            </a:r>
            <a:r>
              <a:rPr lang="cs-CZ" sz="2400" b="1" dirty="0"/>
              <a:t>práce a uchazečem o zaměstnání nebo zájemcem o zaměstnání, vyžaduje-li to jejich uplatnění na trhu práce</a:t>
            </a:r>
            <a:r>
              <a:rPr lang="cs-CZ" sz="2400" b="1" dirty="0" smtClean="0"/>
              <a:t>.</a:t>
            </a:r>
          </a:p>
          <a:p>
            <a:pPr marL="0" indent="0" algn="just">
              <a:spcBef>
                <a:spcPts val="3000"/>
              </a:spcBef>
            </a:pPr>
            <a:r>
              <a:rPr lang="cs-CZ" sz="2400" b="1" dirty="0" smtClean="0"/>
              <a:t>Rekvalifikace realizované dle § 109 zákona musí soutěžit Krajská pobočka Úřadu práce ČR v Ústí nad Labem pomocí veřejných zakázek dle zákona č. 137/2006 Sb., o veřejných zakázkách.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3487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7920879" cy="3961035"/>
          </a:xfrm>
        </p:spPr>
        <p:txBody>
          <a:bodyPr/>
          <a:lstStyle/>
          <a:p>
            <a:pPr marL="0" indent="0" algn="just"/>
            <a:r>
              <a:rPr lang="cs-CZ" sz="2400" b="1" dirty="0" smtClean="0"/>
              <a:t>V případě realizace zabezpečovaných rekvalifikací zaměřených na získání Řidičských průkazů skupin C a D a Profesních průkazů by Úřad práce musel </a:t>
            </a:r>
            <a:r>
              <a:rPr lang="cs-CZ" sz="2400" b="1" dirty="0" err="1" smtClean="0"/>
              <a:t>vysoutěžit</a:t>
            </a:r>
            <a:r>
              <a:rPr lang="cs-CZ" sz="2400" b="1" dirty="0" smtClean="0"/>
              <a:t> ve veřejné zakázce rovněž odborné zařízení, které provede Dopravně psychologické vyšetření.</a:t>
            </a:r>
          </a:p>
          <a:p>
            <a:pPr marL="0" indent="0" algn="just">
              <a:spcBef>
                <a:spcPts val="3000"/>
              </a:spcBef>
            </a:pPr>
            <a:r>
              <a:rPr lang="cs-CZ" sz="2400" b="1" dirty="0" smtClean="0"/>
              <a:t>Přestože Dopravně psychologickému vyšetření je povinen podrobit se držitel řidičského oprávnění skupin C nebo D, Úřad práce požaduje absolvování vyšetření ještě před zahájením rekvalifikace na získání řidičského oprávnění. 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67775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7920879" cy="4105051"/>
          </a:xfrm>
        </p:spPr>
        <p:txBody>
          <a:bodyPr/>
          <a:lstStyle/>
          <a:p>
            <a:pPr marL="0" indent="0" algn="just">
              <a:spcBef>
                <a:spcPts val="3000"/>
              </a:spcBef>
            </a:pPr>
            <a:r>
              <a:rPr lang="cs-CZ" sz="2400" b="1" dirty="0" smtClean="0"/>
              <a:t>V případě, že by uchazeč o zaměstnání nebo zájemce o zaměstnání po ukončení rekvalifikace neuspěl v Dopravně psychologickém vyšetření, jednalo by se o neefektivně vynaložené finanční prostředky.</a:t>
            </a:r>
          </a:p>
          <a:p>
            <a:pPr marL="0" indent="0" algn="just">
              <a:spcBef>
                <a:spcPts val="3000"/>
              </a:spcBef>
            </a:pPr>
            <a:r>
              <a:rPr lang="cs-CZ" sz="2400" b="1" dirty="0"/>
              <a:t>Rekvalifikací zabezpečovanou nemůže Úřad práce pružně reagovat na potřeby zaměstnavatelů. Uchazeči o zaměstnání nebo zájemci o zaměstnání by byli rekvalifikováni bez ohledu na možnost uplatnění</a:t>
            </a:r>
            <a:r>
              <a:rPr lang="cs-CZ" sz="2400" b="1" dirty="0" smtClean="0"/>
              <a:t>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22495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548680"/>
            <a:ext cx="6480621" cy="791815"/>
          </a:xfrm>
        </p:spPr>
        <p:txBody>
          <a:bodyPr/>
          <a:lstStyle/>
          <a:p>
            <a:pPr algn="l"/>
            <a:r>
              <a:rPr lang="cs-CZ" sz="2800" dirty="0" smtClean="0"/>
              <a:t>Zvolená rekvalifikace (§ 109a)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7920879" cy="3889027"/>
          </a:xfrm>
        </p:spPr>
        <p:txBody>
          <a:bodyPr/>
          <a:lstStyle/>
          <a:p>
            <a:pPr marL="0" indent="0" algn="just"/>
            <a:r>
              <a:rPr lang="cs-CZ" sz="2400" b="1" dirty="0"/>
              <a:t>Uchazeč o zaměstnání nebo zájemce o zaměstnání si může zabezpečit rekvalifikaci sám a za tím účelem si </a:t>
            </a:r>
            <a:r>
              <a:rPr lang="cs-CZ" sz="2400" b="1" dirty="0" smtClean="0"/>
              <a:t>zvolit:</a:t>
            </a:r>
            <a:endParaRPr lang="cs-CZ" sz="2400" b="1" dirty="0"/>
          </a:p>
          <a:p>
            <a:pPr>
              <a:spcBef>
                <a:spcPts val="3000"/>
              </a:spcBef>
            </a:pPr>
            <a:r>
              <a:rPr lang="cs-CZ" sz="2400" b="1" dirty="0"/>
              <a:t> </a:t>
            </a:r>
            <a:r>
              <a:rPr lang="cs-CZ" sz="2400" b="1" dirty="0" smtClean="0"/>
              <a:t>a</a:t>
            </a:r>
            <a:r>
              <a:rPr lang="cs-CZ" sz="2400" b="1" dirty="0"/>
              <a:t>) druh pracovní činnosti, na kterou se chce rekvalifikovat,</a:t>
            </a:r>
          </a:p>
          <a:p>
            <a:pPr>
              <a:spcBef>
                <a:spcPts val="3000"/>
              </a:spcBef>
            </a:pPr>
            <a:r>
              <a:rPr lang="cs-CZ" sz="2400" b="1" dirty="0"/>
              <a:t> </a:t>
            </a:r>
            <a:r>
              <a:rPr lang="cs-CZ" sz="2400" b="1" dirty="0" smtClean="0"/>
              <a:t>b</a:t>
            </a:r>
            <a:r>
              <a:rPr lang="cs-CZ" sz="2400" b="1" dirty="0"/>
              <a:t>) rekvalifikační zařízení, které má rekvalifikaci provést</a:t>
            </a:r>
          </a:p>
        </p:txBody>
      </p:sp>
    </p:spTree>
    <p:extLst>
      <p:ext uri="{BB962C8B-B14F-4D97-AF65-F5344CB8AC3E}">
        <p14:creationId xmlns:p14="http://schemas.microsoft.com/office/powerpoint/2010/main" val="14305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988840"/>
            <a:ext cx="7848227" cy="4177059"/>
          </a:xfrm>
        </p:spPr>
        <p:txBody>
          <a:bodyPr/>
          <a:lstStyle/>
          <a:p>
            <a:pPr marL="0" indent="0" algn="just"/>
            <a:r>
              <a:rPr lang="cs-CZ" sz="2400" b="1" dirty="0" smtClean="0"/>
              <a:t>V případě Zvolené rekvalifikace nevyhlašuje Úřad práce veřejnou zakázku. Realizace rekvalifikace je tak výrazně urychlena. Úřad práce může pružně reagovat na aktuální potřeby zaměstnavatelů.</a:t>
            </a:r>
          </a:p>
          <a:p>
            <a:pPr marL="0" indent="0" algn="just">
              <a:spcBef>
                <a:spcPts val="1800"/>
              </a:spcBef>
            </a:pPr>
            <a:r>
              <a:rPr lang="cs-CZ" sz="2400" b="1" dirty="0" smtClean="0"/>
              <a:t>U </a:t>
            </a:r>
            <a:r>
              <a:rPr lang="cs-CZ" sz="2400" b="1" dirty="0"/>
              <a:t>Z</a:t>
            </a:r>
            <a:r>
              <a:rPr lang="cs-CZ" sz="2400" b="1" dirty="0" smtClean="0"/>
              <a:t>volené rekvalifikace může Úřad práce uhradit pouze cenu vzdělávání.</a:t>
            </a:r>
          </a:p>
          <a:p>
            <a:pPr marL="0" indent="0" algn="just">
              <a:spcBef>
                <a:spcPts val="1800"/>
              </a:spcBef>
            </a:pPr>
            <a:r>
              <a:rPr lang="cs-CZ" sz="2400" b="1" dirty="0" smtClean="0"/>
              <a:t>Lékařské a Dopravně psychologické vyšetření si uchazeč o zaměstnání nebo zájemce o zaměstnání hradí z vlastních finančních prostředků.</a:t>
            </a:r>
          </a:p>
          <a:p>
            <a:pPr marL="0" indent="0" algn="just"/>
            <a:endParaRPr lang="cs-CZ" sz="2400" b="1" dirty="0"/>
          </a:p>
          <a:p>
            <a:pPr marL="0" indent="0" algn="just"/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5211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sablona_UP (1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sablona_UP (1)</Template>
  <TotalTime>1426</TotalTime>
  <Words>470</Words>
  <Application>Microsoft Office PowerPoint</Application>
  <PresentationFormat>Předvádění na obrazovce (4:3)</PresentationFormat>
  <Paragraphs>45</Paragraphs>
  <Slides>14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PPT sablona_UP (1)</vt:lpstr>
      <vt:lpstr>Rekvalifikace</vt:lpstr>
      <vt:lpstr>Prezentace aplikace PowerPoint</vt:lpstr>
      <vt:lpstr>Legislativní rámec rekvalifikací </vt:lpstr>
      <vt:lpstr>Prezentace aplikace PowerPoint</vt:lpstr>
      <vt:lpstr>Rekvalifikace zabezpečovaná úřadem práce (§ 109)</vt:lpstr>
      <vt:lpstr>Prezentace aplikace PowerPoint</vt:lpstr>
      <vt:lpstr>Prezentace aplikace PowerPoint</vt:lpstr>
      <vt:lpstr>Zvolená rekvalifikace (§ 109a)</vt:lpstr>
      <vt:lpstr>Prezentace aplikace PowerPoint</vt:lpstr>
      <vt:lpstr>Prezentace aplikace PowerPoint</vt:lpstr>
      <vt:lpstr>Statistika zvolených rekvalifikací Řidičské a Profesní průkazy</vt:lpstr>
      <vt:lpstr>Prezentace aplikace PowerPoint</vt:lpstr>
      <vt:lpstr>Požadavky zaměstnavatelů</vt:lpstr>
      <vt:lpstr>Děkuji za pozornost.   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rehabilitace</dc:title>
  <dc:creator>Ales.Pidanic@cv.MPSV.CZ;Jirina.Kollarova@cv.mpsv.cz</dc:creator>
  <cp:lastModifiedBy>Martina Francírková</cp:lastModifiedBy>
  <cp:revision>216</cp:revision>
  <cp:lastPrinted>2016-01-21T11:08:14Z</cp:lastPrinted>
  <dcterms:created xsi:type="dcterms:W3CDTF">2013-03-26T10:26:50Z</dcterms:created>
  <dcterms:modified xsi:type="dcterms:W3CDTF">2016-06-01T05:24:34Z</dcterms:modified>
</cp:coreProperties>
</file>