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1" r:id="rId1"/>
  </p:sldMasterIdLst>
  <p:notesMasterIdLst>
    <p:notesMasterId r:id="rId9"/>
  </p:notesMasterIdLst>
  <p:handoutMasterIdLst>
    <p:handoutMasterId r:id="rId10"/>
  </p:handoutMasterIdLst>
  <p:sldIdLst>
    <p:sldId id="319" r:id="rId2"/>
    <p:sldId id="396" r:id="rId3"/>
    <p:sldId id="397" r:id="rId4"/>
    <p:sldId id="398" r:id="rId5"/>
    <p:sldId id="399" r:id="rId6"/>
    <p:sldId id="400" r:id="rId7"/>
    <p:sldId id="394" r:id="rId8"/>
  </p:sldIdLst>
  <p:sldSz cx="9144000" cy="6858000" type="screen4x3"/>
  <p:notesSz cx="6797675" cy="9926638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00FF00"/>
    <a:srgbClr val="EDFB31"/>
    <a:srgbClr val="EA4E42"/>
    <a:srgbClr val="D0B25C"/>
    <a:srgbClr val="009900"/>
    <a:srgbClr val="008000"/>
    <a:srgbClr val="99CCFF"/>
    <a:srgbClr val="FF3300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DBED569-4797-4DF1-A0F4-6AAB3CD982D8}" styleName="Světlý styl 3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97" autoAdjust="0"/>
    <p:restoredTop sz="94636" autoAdjust="0"/>
  </p:normalViewPr>
  <p:slideViewPr>
    <p:cSldViewPr>
      <p:cViewPr varScale="1">
        <p:scale>
          <a:sx n="70" d="100"/>
          <a:sy n="70" d="100"/>
        </p:scale>
        <p:origin x="-1133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63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1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014DB859-EB4B-4241-8C64-E81A6D44D20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4423300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7C7D6D05-953F-41B7-9324-BF215B8AF5B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6577397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 smtClean="0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428235-5F36-4F4A-9E55-6960B23C3AA3}" type="slidenum">
              <a:rPr lang="en-US" altLang="cs-CZ" smtClean="0"/>
              <a:pPr>
                <a:spcBef>
                  <a:spcPct val="0"/>
                </a:spcBef>
              </a:pPr>
              <a:t>1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698084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 smtClean="0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428235-5F36-4F4A-9E55-6960B23C3AA3}" type="slidenum">
              <a:rPr lang="en-US" altLang="cs-CZ" smtClean="0"/>
              <a:pPr>
                <a:spcBef>
                  <a:spcPct val="0"/>
                </a:spcBef>
              </a:pPr>
              <a:t>2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698084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 smtClean="0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428235-5F36-4F4A-9E55-6960B23C3AA3}" type="slidenum">
              <a:rPr lang="en-US" altLang="cs-CZ" smtClean="0"/>
              <a:pPr>
                <a:spcBef>
                  <a:spcPct val="0"/>
                </a:spcBef>
              </a:pPr>
              <a:t>3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6980840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 smtClean="0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428235-5F36-4F4A-9E55-6960B23C3AA3}" type="slidenum">
              <a:rPr lang="en-US" altLang="cs-CZ" smtClean="0"/>
              <a:pPr>
                <a:spcBef>
                  <a:spcPct val="0"/>
                </a:spcBef>
              </a:pPr>
              <a:t>4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6980840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 smtClean="0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428235-5F36-4F4A-9E55-6960B23C3AA3}" type="slidenum">
              <a:rPr lang="en-US" altLang="cs-CZ" smtClean="0"/>
              <a:pPr>
                <a:spcBef>
                  <a:spcPct val="0"/>
                </a:spcBef>
              </a:pPr>
              <a:t>5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6980840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cs-CZ" dirty="0" smtClean="0">
              <a:latin typeface="Times New Roman" panose="02020603050405020304" pitchFamily="18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1428235-5F36-4F4A-9E55-6960B23C3AA3}" type="slidenum">
              <a:rPr lang="en-US" altLang="cs-CZ" smtClean="0"/>
              <a:pPr>
                <a:spcBef>
                  <a:spcPct val="0"/>
                </a:spcBef>
              </a:pPr>
              <a:t>6</a:t>
            </a:fld>
            <a:endParaRPr lang="en-US" altLang="cs-CZ" smtClean="0"/>
          </a:p>
        </p:txBody>
      </p:sp>
    </p:spTree>
    <p:extLst>
      <p:ext uri="{BB962C8B-B14F-4D97-AF65-F5344CB8AC3E}">
        <p14:creationId xmlns:p14="http://schemas.microsoft.com/office/powerpoint/2010/main" xmlns="" val="3698084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714C99-FD59-4BD2-ABF7-31D72762138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067125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A6CA27-423C-47DF-BC29-EB430DCDD29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016170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572D0-18E9-483F-B9A0-7100E0C93F3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249318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963380-A864-472C-B02D-3DD4ACECED4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1152311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A3C3C-8BB8-4C74-B0A5-D00D314833F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1877350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65F3EE-4A3C-48C0-BF31-7C464A2A8C1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4910121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1C3B7-43AC-481C-B1B9-32D086F1685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7010572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37187D-4F16-494C-9795-AAF12E3EBAA9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24063398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7FD60-C2D2-40D3-B301-EFA2758DA5E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1299807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D8F49-E125-4D9B-9587-0F599070437E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9753327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4AD38-E60E-47CE-A3F0-FB331FCBE8E8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xmlns="" val="3373273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12447141-F15F-4AB8-9197-50A2745FE41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uckjobs.cz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uckjobs.cz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uckjobs.cz/" TargetMode="Externa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uckjobs.cz/" TargetMode="Externa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uckjobs.cz/" TargetMode="Externa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truckjobs.cz/" TargetMode="Externa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724128" cy="365125"/>
          </a:xfrm>
        </p:spPr>
        <p:txBody>
          <a:bodyPr lIns="216000"/>
          <a:lstStyle/>
          <a:p>
            <a:pPr algn="l">
              <a:defRPr/>
            </a:pPr>
            <a:r>
              <a:rPr lang="cs-CZ" b="1" dirty="0" smtClean="0">
                <a:hlinkClick r:id="rId5"/>
              </a:rPr>
              <a:t>WWW.TRUCKJOBS.CZ</a:t>
            </a:r>
            <a:r>
              <a:rPr lang="cs-CZ" b="1" dirty="0" smtClean="0"/>
              <a:t>  - </a:t>
            </a:r>
            <a:r>
              <a:rPr lang="cs-CZ" b="1" dirty="0" smtClean="0">
                <a:solidFill>
                  <a:srgbClr val="008000"/>
                </a:solidFill>
              </a:rPr>
              <a:t>vše pro úspěšný nábor nových řidičů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72288" y="6507163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7344D0-5882-47E9-870B-5A146FB12A18}" type="slidenum">
              <a:rPr lang="en-US" altLang="cs-CZ" sz="1200" smtClean="0">
                <a:solidFill>
                  <a:srgbClr val="575756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cs-CZ" sz="1200" smtClean="0">
              <a:solidFill>
                <a:srgbClr val="575756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5313" y="1082675"/>
            <a:ext cx="8051800" cy="0"/>
          </a:xfrm>
          <a:prstGeom prst="line">
            <a:avLst/>
          </a:prstGeom>
          <a:ln w="12700">
            <a:solidFill>
              <a:srgbClr val="004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259632" y="639763"/>
            <a:ext cx="738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17375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REGIONÁLNÍ SEKTOROVÁ DOHODA</a:t>
            </a:r>
            <a:endParaRPr lang="cs-CZ" altLang="cs-CZ" sz="2400" b="1" dirty="0">
              <a:solidFill>
                <a:srgbClr val="17375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0" y="476250"/>
            <a:ext cx="9144000" cy="41767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457200" indent="-457200" algn="ctr" eaLnBrk="1" fontAlgn="auto" hangingPunct="1">
              <a:spcAft>
                <a:spcPts val="0"/>
              </a:spcAft>
              <a:defRPr/>
            </a:pPr>
            <a:endParaRPr lang="cs-CZ" sz="41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11560" y="1772816"/>
            <a:ext cx="806489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REGIONÁLNÍ SEKTOROVÁ DOHODA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ÚSTECKÝ KRAJ</a:t>
            </a:r>
          </a:p>
          <a:p>
            <a:pPr algn="ctr"/>
            <a:endParaRPr lang="cs-CZ" dirty="0" smtClean="0"/>
          </a:p>
          <a:p>
            <a:pPr algn="ctr"/>
            <a:r>
              <a:rPr lang="cs-CZ" dirty="0" smtClean="0"/>
              <a:t>v oblasti autodopravy, výchovy a vzdělávání profesionálních řidičů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  <a:p>
            <a:pPr algn="ctr"/>
            <a:r>
              <a:rPr lang="cs-CZ" dirty="0" smtClean="0"/>
              <a:t>1.6.2016 Ústí nad Labem</a:t>
            </a:r>
          </a:p>
          <a:p>
            <a:endParaRPr lang="cs-CZ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724128" cy="365125"/>
          </a:xfrm>
        </p:spPr>
        <p:txBody>
          <a:bodyPr lIns="216000"/>
          <a:lstStyle/>
          <a:p>
            <a:pPr algn="l">
              <a:defRPr/>
            </a:pPr>
            <a:r>
              <a:rPr lang="cs-CZ" b="1" dirty="0" smtClean="0">
                <a:hlinkClick r:id="rId5"/>
              </a:rPr>
              <a:t>WWW.TRUCKJOBS.CZ</a:t>
            </a:r>
            <a:r>
              <a:rPr lang="cs-CZ" b="1" dirty="0" smtClean="0"/>
              <a:t>  - </a:t>
            </a:r>
            <a:r>
              <a:rPr lang="cs-CZ" b="1" dirty="0" smtClean="0">
                <a:solidFill>
                  <a:srgbClr val="008000"/>
                </a:solidFill>
              </a:rPr>
              <a:t>vše pro úspěšný nábor nových řidičů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72288" y="6507163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7344D0-5882-47E9-870B-5A146FB12A18}" type="slidenum">
              <a:rPr lang="en-US" altLang="cs-CZ" sz="1200" smtClean="0">
                <a:solidFill>
                  <a:srgbClr val="575756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cs-CZ" sz="1200" smtClean="0">
              <a:solidFill>
                <a:srgbClr val="575756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5313" y="1082675"/>
            <a:ext cx="8051800" cy="0"/>
          </a:xfrm>
          <a:prstGeom prst="line">
            <a:avLst/>
          </a:prstGeom>
          <a:ln w="12700">
            <a:solidFill>
              <a:srgbClr val="004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259632" y="639763"/>
            <a:ext cx="738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17375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REGIONÁLNÍ SEKTOROVÁ DOHODA</a:t>
            </a:r>
            <a:endParaRPr lang="cs-CZ" altLang="cs-CZ" sz="2400" b="1" dirty="0">
              <a:solidFill>
                <a:srgbClr val="17375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0" y="476250"/>
            <a:ext cx="9144000" cy="41767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457200" indent="-457200" algn="ctr" eaLnBrk="1" fontAlgn="auto" hangingPunct="1">
              <a:spcAft>
                <a:spcPts val="0"/>
              </a:spcAft>
              <a:defRPr/>
            </a:pPr>
            <a:endParaRPr lang="cs-CZ" sz="4100" dirty="0">
              <a:latin typeface="+mj-lt"/>
              <a:ea typeface="+mj-ea"/>
              <a:cs typeface="+mj-cs"/>
            </a:endParaRPr>
          </a:p>
        </p:txBody>
      </p:sp>
      <p:sp>
        <p:nvSpPr>
          <p:cNvPr id="22" name="TextovéPole 21"/>
          <p:cNvSpPr txBox="1"/>
          <p:nvPr/>
        </p:nvSpPr>
        <p:spPr>
          <a:xfrm>
            <a:off x="611560" y="1285860"/>
            <a:ext cx="8064896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cs-CZ" sz="2000" b="1" dirty="0" smtClean="0"/>
              <a:t>Cíle RSD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Propojení aktérů ovlivňujících trh práce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Vytvoření funkční platformy pro jejich efektivní spolupráci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cs-CZ" sz="2000" dirty="0" smtClean="0"/>
          </a:p>
          <a:p>
            <a:pPr>
              <a:lnSpc>
                <a:spcPct val="150000"/>
              </a:lnSpc>
            </a:pPr>
            <a:r>
              <a:rPr lang="cs-CZ" sz="2000" b="1" dirty="0" smtClean="0"/>
              <a:t>Hlavní výzvy RSD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Řešit nedostatek kvalifikovaných (technických) pracovníků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Prohloubit komunikaci se školami a zaměřit se na praxe žáků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Vylepšit mediální obraz profese řidič a zlepšit publicitu oborů</a:t>
            </a:r>
          </a:p>
          <a:p>
            <a:pPr lvl="1">
              <a:lnSpc>
                <a:spcPct val="150000"/>
              </a:lnSpc>
            </a:pPr>
            <a:endParaRPr lang="cs-CZ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724128" cy="365125"/>
          </a:xfrm>
        </p:spPr>
        <p:txBody>
          <a:bodyPr lIns="216000"/>
          <a:lstStyle/>
          <a:p>
            <a:pPr algn="l">
              <a:defRPr/>
            </a:pPr>
            <a:r>
              <a:rPr lang="cs-CZ" b="1" dirty="0" smtClean="0">
                <a:hlinkClick r:id="rId5"/>
              </a:rPr>
              <a:t>WWW.TRUCKJOBS.CZ</a:t>
            </a:r>
            <a:r>
              <a:rPr lang="cs-CZ" b="1" dirty="0" smtClean="0"/>
              <a:t>  - </a:t>
            </a:r>
            <a:r>
              <a:rPr lang="cs-CZ" b="1" dirty="0" smtClean="0">
                <a:solidFill>
                  <a:srgbClr val="008000"/>
                </a:solidFill>
              </a:rPr>
              <a:t>vše pro úspěšný nábor nových řidičů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72288" y="6507163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7344D0-5882-47E9-870B-5A146FB12A18}" type="slidenum">
              <a:rPr lang="en-US" altLang="cs-CZ" sz="1200" smtClean="0">
                <a:solidFill>
                  <a:srgbClr val="575756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cs-CZ" sz="1200" smtClean="0">
              <a:solidFill>
                <a:srgbClr val="575756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5313" y="1082675"/>
            <a:ext cx="8051800" cy="0"/>
          </a:xfrm>
          <a:prstGeom prst="line">
            <a:avLst/>
          </a:prstGeom>
          <a:ln w="12700">
            <a:solidFill>
              <a:srgbClr val="004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259632" y="639763"/>
            <a:ext cx="738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17375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REGIONÁLNÍ SEKTOROVÁ DOHODA</a:t>
            </a:r>
            <a:endParaRPr lang="cs-CZ" altLang="cs-CZ" sz="2400" b="1" dirty="0">
              <a:solidFill>
                <a:srgbClr val="17375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0" y="476250"/>
            <a:ext cx="9144000" cy="41767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457200" indent="-457200" algn="ctr" eaLnBrk="1" fontAlgn="auto" hangingPunct="1">
              <a:spcAft>
                <a:spcPts val="0"/>
              </a:spcAft>
              <a:defRPr/>
            </a:pPr>
            <a:endParaRPr lang="cs-CZ" sz="4100" dirty="0">
              <a:latin typeface="+mj-lt"/>
              <a:ea typeface="+mj-ea"/>
              <a:cs typeface="+mj-cs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11560" y="112474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Strategičtí partneři RSD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1772816"/>
            <a:ext cx="806489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Krajský úřad Ústeckého kraje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Krajská hospodářská komora Ústeckého kraje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Svaz průmyslu a dopravy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Úřad práce ČR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Sdružení automobilových dopravců ČESMAD </a:t>
            </a:r>
            <a:r>
              <a:rPr lang="cs-CZ" sz="2000" dirty="0" smtClean="0"/>
              <a:t>BOHEMIA</a:t>
            </a:r>
            <a:endParaRPr lang="cs-CZ" sz="2000" dirty="0" smtClean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INSTITUT SILNIČNÍ DOPRAVY ČESMAD Bohemia 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Zástupci spolupracujících škol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cs-CZ" sz="2000" dirty="0" smtClean="0"/>
              <a:t> Zástupci spolupracujících zaměstnavatelů</a:t>
            </a:r>
            <a:endParaRPr lang="cs-CZ" sz="20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724128" cy="365125"/>
          </a:xfrm>
        </p:spPr>
        <p:txBody>
          <a:bodyPr lIns="216000"/>
          <a:lstStyle/>
          <a:p>
            <a:pPr algn="l">
              <a:defRPr/>
            </a:pPr>
            <a:r>
              <a:rPr lang="cs-CZ" b="1" dirty="0" smtClean="0">
                <a:hlinkClick r:id="rId5"/>
              </a:rPr>
              <a:t>WWW.TRUCKJOBS.CZ</a:t>
            </a:r>
            <a:r>
              <a:rPr lang="cs-CZ" b="1" dirty="0" smtClean="0"/>
              <a:t>  - </a:t>
            </a:r>
            <a:r>
              <a:rPr lang="cs-CZ" b="1" dirty="0" smtClean="0">
                <a:solidFill>
                  <a:srgbClr val="008000"/>
                </a:solidFill>
              </a:rPr>
              <a:t>vše pro úspěšný nábor nových řidičů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72288" y="6507163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7344D0-5882-47E9-870B-5A146FB12A18}" type="slidenum">
              <a:rPr lang="en-US" altLang="cs-CZ" sz="1200" smtClean="0">
                <a:solidFill>
                  <a:srgbClr val="575756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cs-CZ" sz="1200" smtClean="0">
              <a:solidFill>
                <a:srgbClr val="575756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5313" y="1082675"/>
            <a:ext cx="8051800" cy="0"/>
          </a:xfrm>
          <a:prstGeom prst="line">
            <a:avLst/>
          </a:prstGeom>
          <a:ln w="12700">
            <a:solidFill>
              <a:srgbClr val="004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259632" y="639763"/>
            <a:ext cx="738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17375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REGIONÁLNÍ SEKTOROVÁ DOHODA</a:t>
            </a:r>
            <a:endParaRPr lang="cs-CZ" altLang="cs-CZ" sz="2400" b="1" dirty="0">
              <a:solidFill>
                <a:srgbClr val="17375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0" y="476250"/>
            <a:ext cx="9144000" cy="41767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457200" indent="-457200" algn="ctr" eaLnBrk="1" fontAlgn="auto" hangingPunct="1">
              <a:spcAft>
                <a:spcPts val="0"/>
              </a:spcAft>
              <a:defRPr/>
            </a:pPr>
            <a:endParaRPr lang="cs-CZ" sz="4100" dirty="0">
              <a:latin typeface="+mj-lt"/>
              <a:ea typeface="+mj-ea"/>
              <a:cs typeface="+mj-cs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11560" y="112474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Klíčové aktivity RSD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1772816"/>
            <a:ext cx="8246720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cs-CZ" sz="1600" dirty="0" smtClean="0"/>
              <a:t>Posílit spolupráci mezi zaměstnavateli, středními školami a dalšími partnery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Spolupráce při náboru žáků a propagaci oboru a profese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Zlepšení a zacílení praktické výuky a zajištění praxí studentů a stáží učitelů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cs-CZ" sz="1600" dirty="0" smtClean="0"/>
              <a:t>Přispět k modernizaci a doplnění učebních oborů o požadované kompetence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Doplnění učebních oborů o možnost získání PPZŘ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Zajištění výměny informací mezi dotčenými subjekty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Zapojení firem při tvorbě náplní učebních osnov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cs-CZ" sz="1600" dirty="0" smtClean="0"/>
              <a:t>Posílit spolupráci mezi zaměstnavateli a Úřadem práce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Zprostředkování výměny informací o fungování dotačních programů ÚP ČR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Zajištění výměny informací týkajících se volných pracovních míst</a:t>
            </a:r>
          </a:p>
          <a:p>
            <a:pPr marL="800100" lvl="1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600" dirty="0" smtClean="0"/>
              <a:t>Nastavení spolupráce při výběru, motivaci a rekvalifikaci uchazečů o zaměstnání</a:t>
            </a:r>
            <a:endParaRPr lang="cs-CZ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724128" cy="365125"/>
          </a:xfrm>
        </p:spPr>
        <p:txBody>
          <a:bodyPr lIns="216000"/>
          <a:lstStyle/>
          <a:p>
            <a:pPr algn="l">
              <a:defRPr/>
            </a:pPr>
            <a:r>
              <a:rPr lang="cs-CZ" b="1" dirty="0" smtClean="0">
                <a:hlinkClick r:id="rId5"/>
              </a:rPr>
              <a:t>WWW.TRUCKJOBS.CZ</a:t>
            </a:r>
            <a:r>
              <a:rPr lang="cs-CZ" b="1" dirty="0" smtClean="0"/>
              <a:t>  - </a:t>
            </a:r>
            <a:r>
              <a:rPr lang="cs-CZ" b="1" dirty="0" smtClean="0">
                <a:solidFill>
                  <a:srgbClr val="008000"/>
                </a:solidFill>
              </a:rPr>
              <a:t>vše pro úspěšný nábor nových řidičů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72288" y="6507163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7344D0-5882-47E9-870B-5A146FB12A18}" type="slidenum">
              <a:rPr lang="en-US" altLang="cs-CZ" sz="1200" smtClean="0">
                <a:solidFill>
                  <a:srgbClr val="575756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cs-CZ" sz="1200" smtClean="0">
              <a:solidFill>
                <a:srgbClr val="575756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5313" y="1082675"/>
            <a:ext cx="8051800" cy="0"/>
          </a:xfrm>
          <a:prstGeom prst="line">
            <a:avLst/>
          </a:prstGeom>
          <a:ln w="12700">
            <a:solidFill>
              <a:srgbClr val="004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259632" y="639763"/>
            <a:ext cx="738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17375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REGIONÁLNÍ SEKTOROVÁ DOHODA</a:t>
            </a:r>
            <a:endParaRPr lang="cs-CZ" altLang="cs-CZ" sz="2400" b="1" dirty="0">
              <a:solidFill>
                <a:srgbClr val="17375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0" y="476250"/>
            <a:ext cx="9144000" cy="41767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457200" indent="-457200" algn="ctr" eaLnBrk="1" fontAlgn="auto" hangingPunct="1">
              <a:spcAft>
                <a:spcPts val="0"/>
              </a:spcAft>
              <a:defRPr/>
            </a:pPr>
            <a:endParaRPr lang="cs-CZ" sz="4100" dirty="0">
              <a:latin typeface="+mj-lt"/>
              <a:ea typeface="+mj-ea"/>
              <a:cs typeface="+mj-cs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11560" y="112474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Vybraná detailní opatření a aktivity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1772816"/>
            <a:ext cx="8246720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Společné dny otevřených dveří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Účast na akcích třetích stran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Firemní stipendia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Prezentace zaměstnavatelů na ZŠ a SŠ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Zajištění praxí a zlepšení kvality praxí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Stáže a vzdělávání učitelů odborného výcviku u firem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Dovybavení školních dílen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Doplnění učebních oborů o možnost získání průkazu profesní způsobilosti řidiče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Zkrácené studium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Pravidelná setkání partnerů RSD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Zapojení sociálních partnerů při tvorbě náplní ŠVP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Využití programů ÚP na školení pracovníků</a:t>
            </a:r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Vytvoření komunikačních kanálů mezi ÚP a zaměstnavateli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6248400"/>
            <a:ext cx="914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8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5724128" cy="365125"/>
          </a:xfrm>
        </p:spPr>
        <p:txBody>
          <a:bodyPr lIns="216000"/>
          <a:lstStyle/>
          <a:p>
            <a:pPr algn="l">
              <a:defRPr/>
            </a:pPr>
            <a:r>
              <a:rPr lang="cs-CZ" b="1" dirty="0" smtClean="0">
                <a:hlinkClick r:id="rId5"/>
              </a:rPr>
              <a:t>WWW.TRUCKJOBS.CZ</a:t>
            </a:r>
            <a:r>
              <a:rPr lang="cs-CZ" b="1" dirty="0" smtClean="0"/>
              <a:t>  - </a:t>
            </a:r>
            <a:r>
              <a:rPr lang="cs-CZ" b="1" dirty="0" smtClean="0">
                <a:solidFill>
                  <a:srgbClr val="008000"/>
                </a:solidFill>
              </a:rPr>
              <a:t>vše pro úspěšný nábor nových řidičů</a:t>
            </a:r>
            <a:endParaRPr lang="en-US" b="1" dirty="0">
              <a:solidFill>
                <a:srgbClr val="008000"/>
              </a:solidFill>
            </a:endParaRPr>
          </a:p>
        </p:txBody>
      </p:sp>
      <p:sp>
        <p:nvSpPr>
          <p:cNvPr id="6150" name="Slide Number Placeholder 3"/>
          <p:cNvSpPr>
            <a:spLocks noGrp="1"/>
          </p:cNvSpPr>
          <p:nvPr>
            <p:ph type="sldNum" sz="quarter" idx="12"/>
          </p:nvPr>
        </p:nvSpPr>
        <p:spPr bwMode="auto">
          <a:xfrm>
            <a:off x="6872288" y="6507163"/>
            <a:ext cx="2133600" cy="365125"/>
          </a:xfr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27344D0-5882-47E9-870B-5A146FB12A18}" type="slidenum">
              <a:rPr lang="en-US" altLang="cs-CZ" sz="1200" smtClean="0">
                <a:solidFill>
                  <a:srgbClr val="575756"/>
                </a:solidFill>
                <a:latin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cs-CZ" sz="1200" smtClean="0">
              <a:solidFill>
                <a:srgbClr val="575756"/>
              </a:solidFill>
              <a:latin typeface="Arial" panose="020B0604020202020204" pitchFamily="34" charset="0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95313" y="1082675"/>
            <a:ext cx="8051800" cy="0"/>
          </a:xfrm>
          <a:prstGeom prst="line">
            <a:avLst/>
          </a:prstGeom>
          <a:ln w="12700">
            <a:solidFill>
              <a:srgbClr val="004E7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2" name="TextBox 10"/>
          <p:cNvSpPr txBox="1">
            <a:spLocks noChangeArrowheads="1"/>
          </p:cNvSpPr>
          <p:nvPr/>
        </p:nvSpPr>
        <p:spPr bwMode="auto">
          <a:xfrm>
            <a:off x="1259632" y="639763"/>
            <a:ext cx="7387481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cs-CZ" altLang="cs-CZ" sz="2400" b="1" dirty="0" smtClean="0">
                <a:solidFill>
                  <a:srgbClr val="17375E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REGIONÁLNÍ SEKTOROVÁ DOHODA</a:t>
            </a:r>
            <a:endParaRPr lang="cs-CZ" altLang="cs-CZ" sz="2400" b="1" dirty="0">
              <a:solidFill>
                <a:srgbClr val="17375E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Rectangle 6"/>
          <p:cNvSpPr txBox="1">
            <a:spLocks noChangeArrowheads="1"/>
          </p:cNvSpPr>
          <p:nvPr/>
        </p:nvSpPr>
        <p:spPr>
          <a:xfrm>
            <a:off x="0" y="476250"/>
            <a:ext cx="9144000" cy="4176713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marL="457200" indent="-457200" algn="ctr" eaLnBrk="1" fontAlgn="auto" hangingPunct="1">
              <a:spcAft>
                <a:spcPts val="0"/>
              </a:spcAft>
              <a:defRPr/>
            </a:pPr>
            <a:endParaRPr lang="cs-CZ" sz="4100" dirty="0">
              <a:latin typeface="+mj-lt"/>
              <a:ea typeface="+mj-ea"/>
              <a:cs typeface="+mj-cs"/>
            </a:endParaRPr>
          </a:p>
        </p:txBody>
      </p:sp>
      <p:sp>
        <p:nvSpPr>
          <p:cNvPr id="21" name="TextovéPole 20"/>
          <p:cNvSpPr txBox="1"/>
          <p:nvPr/>
        </p:nvSpPr>
        <p:spPr>
          <a:xfrm>
            <a:off x="611560" y="1124744"/>
            <a:ext cx="80648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Časový harmonogram</a:t>
            </a:r>
            <a:endParaRPr lang="cs-CZ" dirty="0"/>
          </a:p>
        </p:txBody>
      </p:sp>
      <p:sp>
        <p:nvSpPr>
          <p:cNvPr id="22" name="TextovéPole 21"/>
          <p:cNvSpPr txBox="1"/>
          <p:nvPr/>
        </p:nvSpPr>
        <p:spPr>
          <a:xfrm>
            <a:off x="611560" y="1772816"/>
            <a:ext cx="824672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Úvodní setkání pracovní skupiny			Březen 2016</a:t>
            </a:r>
          </a:p>
          <a:p>
            <a:pPr marL="342900" indent="-342900">
              <a:lnSpc>
                <a:spcPct val="150000"/>
              </a:lnSpc>
            </a:pPr>
            <a:endParaRPr lang="cs-CZ" sz="1400" b="1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Dopravní fórum					1.1.2016</a:t>
            </a:r>
          </a:p>
          <a:p>
            <a:pPr marL="342900" indent="-342900">
              <a:lnSpc>
                <a:spcPct val="150000"/>
              </a:lnSpc>
            </a:pPr>
            <a:endParaRPr lang="cs-CZ" sz="1400" b="1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Oslovování </a:t>
            </a:r>
            <a:r>
              <a:rPr lang="cs-CZ" sz="1400" b="1" dirty="0" smtClean="0"/>
              <a:t>a komunikace s </a:t>
            </a:r>
            <a:r>
              <a:rPr lang="cs-CZ" sz="1400" b="1" dirty="0" smtClean="0"/>
              <a:t>partnery			Červen 2016</a:t>
            </a:r>
          </a:p>
          <a:p>
            <a:pPr marL="342900" indent="-342900">
              <a:lnSpc>
                <a:spcPct val="150000"/>
              </a:lnSpc>
            </a:pPr>
            <a:endParaRPr lang="cs-CZ" sz="1400" b="1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Odsouhlasení RSD ve statutárních orgánech partnerů	do 20. července</a:t>
            </a:r>
          </a:p>
          <a:p>
            <a:pPr marL="342900" indent="-342900">
              <a:lnSpc>
                <a:spcPct val="150000"/>
              </a:lnSpc>
            </a:pPr>
            <a:endParaRPr lang="cs-CZ" sz="1400" b="1" dirty="0" smtClean="0"/>
          </a:p>
          <a:p>
            <a:pPr marL="342900" indent="-342900">
              <a:lnSpc>
                <a:spcPct val="150000"/>
              </a:lnSpc>
              <a:buFont typeface="Arial" pitchFamily="34" charset="0"/>
              <a:buChar char="•"/>
            </a:pPr>
            <a:r>
              <a:rPr lang="cs-CZ" sz="1400" b="1" dirty="0" smtClean="0"/>
              <a:t>Slavnostní podpis				28. července 2016</a:t>
            </a:r>
            <a:endParaRPr lang="cs-CZ" sz="1400" b="1" dirty="0" smtClean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82192"/>
            <a:ext cx="9144000" cy="611886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57" t="16226" r="1165"/>
          <a:stretch/>
        </p:blipFill>
        <p:spPr>
          <a:xfrm>
            <a:off x="0" y="0"/>
            <a:ext cx="9144000" cy="4051738"/>
          </a:xfrm>
          <a:prstGeom prst="rect">
            <a:avLst/>
          </a:prstGeom>
        </p:spPr>
      </p:pic>
      <p:sp>
        <p:nvSpPr>
          <p:cNvPr id="5" name="Rounded Rectangle 4"/>
          <p:cNvSpPr/>
          <p:nvPr/>
        </p:nvSpPr>
        <p:spPr>
          <a:xfrm>
            <a:off x="2725444" y="4816142"/>
            <a:ext cx="3693111" cy="1482569"/>
          </a:xfrm>
          <a:prstGeom prst="roundRect">
            <a:avLst/>
          </a:prstGeom>
          <a:solidFill>
            <a:srgbClr val="004E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Konec</a:t>
            </a:r>
          </a:p>
          <a:p>
            <a:pPr algn="ctr"/>
            <a:endParaRPr lang="cs-CZ" sz="8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ts val="2200"/>
              </a:lnSpc>
            </a:pPr>
            <a:endParaRPr lang="cs-CZ" sz="24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>
              <a:lnSpc>
                <a:spcPts val="2200"/>
              </a:lnSpc>
            </a:pPr>
            <a:r>
              <a:rPr lang="cs-CZ" sz="1500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cs-CZ" sz="15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456" t="2927" r="1359" b="6104"/>
          <a:stretch/>
        </p:blipFill>
        <p:spPr>
          <a:xfrm>
            <a:off x="0" y="4873840"/>
            <a:ext cx="9144000" cy="200191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49911" y="6134477"/>
            <a:ext cx="7217545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500" dirty="0" smtClean="0">
                <a:solidFill>
                  <a:srgbClr val="575756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Děkujeme za Vaši pozornost.</a:t>
            </a:r>
            <a:endParaRPr lang="en-US" sz="1500" dirty="0">
              <a:solidFill>
                <a:srgbClr val="575756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788390" y="1213945"/>
            <a:ext cx="344517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KONTAKT:</a:t>
            </a:r>
          </a:p>
          <a:p>
            <a:pPr algn="ctr"/>
            <a:endParaRPr lang="cs-CZ" b="1" dirty="0" smtClean="0">
              <a:solidFill>
                <a:schemeClr val="accent1"/>
              </a:solidFill>
            </a:endParaRPr>
          </a:p>
          <a:p>
            <a:pPr algn="ctr"/>
            <a:r>
              <a:rPr lang="cs-CZ" b="1" dirty="0" smtClean="0">
                <a:solidFill>
                  <a:schemeClr val="accent1"/>
                </a:solidFill>
              </a:rPr>
              <a:t>731 13 13 43</a:t>
            </a:r>
          </a:p>
          <a:p>
            <a:pPr algn="ctr"/>
            <a:endParaRPr lang="cs-CZ" b="1" dirty="0" smtClean="0">
              <a:solidFill>
                <a:schemeClr val="accent1"/>
              </a:solidFill>
            </a:endParaRPr>
          </a:p>
          <a:p>
            <a:pPr algn="ctr"/>
            <a:r>
              <a:rPr lang="cs-CZ" b="1" dirty="0" err="1" smtClean="0">
                <a:solidFill>
                  <a:schemeClr val="accent1"/>
                </a:solidFill>
              </a:rPr>
              <a:t>tomasb</a:t>
            </a:r>
            <a:r>
              <a:rPr lang="en-US" b="1" dirty="0" smtClean="0">
                <a:solidFill>
                  <a:schemeClr val="accent1"/>
                </a:solidFill>
              </a:rPr>
              <a:t>@</a:t>
            </a:r>
            <a:r>
              <a:rPr lang="cs-CZ" b="1" dirty="0" err="1" smtClean="0">
                <a:solidFill>
                  <a:schemeClr val="accent1"/>
                </a:solidFill>
              </a:rPr>
              <a:t>cesmad.com</a:t>
            </a:r>
            <a:endParaRPr lang="cs-CZ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80035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5354</TotalTime>
  <Words>383</Words>
  <Application>Microsoft Office PowerPoint</Application>
  <PresentationFormat>Předvádění na obrazovce (4:3)</PresentationFormat>
  <Paragraphs>96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Snímek 1</vt:lpstr>
      <vt:lpstr>Snímek 2</vt:lpstr>
      <vt:lpstr>Snímek 3</vt:lpstr>
      <vt:lpstr>Snímek 4</vt:lpstr>
      <vt:lpstr>Snímek 5</vt:lpstr>
      <vt:lpstr>Snímek 6</vt:lpstr>
      <vt:lpstr>Snímek 7</vt:lpstr>
    </vt:vector>
  </TitlesOfParts>
  <Company>KPTM VŠCHT Praha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Přeprava potravin   Legislativní prostředí</dc:title>
  <dc:creator>opatovah</dc:creator>
  <cp:lastModifiedBy>tomasb</cp:lastModifiedBy>
  <cp:revision>334</cp:revision>
  <dcterms:created xsi:type="dcterms:W3CDTF">2002-11-10T14:05:40Z</dcterms:created>
  <dcterms:modified xsi:type="dcterms:W3CDTF">2016-06-01T07:33:31Z</dcterms:modified>
</cp:coreProperties>
</file>